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28" d="100"/>
          <a:sy n="28" d="100"/>
        </p:scale>
        <p:origin x="-634"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7"/>
          <p:cNvGrpSpPr/>
          <p:nvPr/>
        </p:nvGrpSpPr>
        <p:grpSpPr>
          <a:xfrm>
            <a:off x="486873" y="411480"/>
            <a:ext cx="8170255" cy="6035040"/>
            <a:chOff x="486873" y="411480"/>
            <a:chExt cx="8170255" cy="6035040"/>
          </a:xfrm>
        </p:grpSpPr>
        <p:pic>
          <p:nvPicPr>
            <p:cNvPr id="12" name="Picture 11"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14" name="Rectangle 13"/>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20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3741" y="6122894"/>
            <a:ext cx="2133600" cy="259317"/>
          </a:xfrm>
        </p:spPr>
        <p:txBody>
          <a:bodyPr/>
          <a:lstStyle/>
          <a:p>
            <a:fld id="{CF3F8A63-F2A1-44A4-A4D1-B2B9C28AB9DB}" type="datetime1">
              <a:rPr smtClean="0"/>
              <a:pPr/>
              <a:t>6/3/2007</a:t>
            </a:fld>
            <a:endParaRPr/>
          </a:p>
        </p:txBody>
      </p:sp>
      <p:sp>
        <p:nvSpPr>
          <p:cNvPr id="5" name="Footer Placeholder 4"/>
          <p:cNvSpPr>
            <a:spLocks noGrp="1"/>
          </p:cNvSpPr>
          <p:nvPr>
            <p:ph type="ftr" sz="quarter" idx="11"/>
          </p:nvPr>
        </p:nvSpPr>
        <p:spPr>
          <a:xfrm>
            <a:off x="5638800" y="6122894"/>
            <a:ext cx="2895600" cy="257810"/>
          </a:xfrm>
        </p:spPr>
        <p:txBody>
          <a:bodyPr/>
          <a:lstStyle/>
          <a:p>
            <a:endParaRPr/>
          </a:p>
        </p:txBody>
      </p:sp>
      <p:sp>
        <p:nvSpPr>
          <p:cNvPr id="6" name="Slide Number Placeholder 5"/>
          <p:cNvSpPr>
            <a:spLocks noGrp="1"/>
          </p:cNvSpPr>
          <p:nvPr>
            <p:ph type="sldNum" sz="quarter" idx="12"/>
          </p:nvPr>
        </p:nvSpPr>
        <p:spPr>
          <a:xfrm>
            <a:off x="4191000" y="6122894"/>
            <a:ext cx="762000" cy="271463"/>
          </a:xfrm>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6C1EDB-CE87-4BA6-95D9-AD3AE9C734F7}" type="datetime1">
              <a:rPr smtClean="0"/>
              <a:pPr/>
              <a:t>6/3/2007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
        <p:nvSpPr>
          <p:cNvPr id="15" name="Rectangle 1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Click icon to add picture</a:t>
            </a:r>
            <a:endParaRPr/>
          </a:p>
        </p:txBody>
      </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32"/>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5" name="Rectangle 34"/>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4CDA6A0B-D499-425D-9760-7E378B1D24E7}" type="datetime1">
              <a:rPr smtClean="0"/>
              <a:pPr/>
              <a:t>6/3/2007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8" name="Group 26"/>
          <p:cNvGrpSpPr/>
          <p:nvPr/>
        </p:nvGrpSpPr>
        <p:grpSpPr>
          <a:xfrm>
            <a:off x="182880" y="173699"/>
            <a:ext cx="8778240" cy="6510602"/>
            <a:chOff x="182880" y="173699"/>
            <a:chExt cx="8778240" cy="6510602"/>
          </a:xfrm>
        </p:grpSpPr>
        <p:pic>
          <p:nvPicPr>
            <p:cNvPr id="36" name="Picture 35"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38" name="Rectangle 37"/>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9" name="Straight Connector 38"/>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7E6C1EDB-CE87-4BA6-95D9-AD3AE9C734F7}" type="datetime1">
              <a:rPr smtClean="0"/>
              <a:pPr/>
              <a:t>6/3/2007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
        <p:nvSpPr>
          <p:cNvPr id="15" name="Rectangle 14"/>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401B973-48D0-47D2-BD1A-81DAC74A0928}" type="datetime1">
              <a:rPr smtClean="0"/>
              <a:pPr/>
              <a:t>6/3/2007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19"/>
          <p:cNvGrpSpPr/>
          <p:nvPr/>
        </p:nvGrpSpPr>
        <p:grpSpPr>
          <a:xfrm>
            <a:off x="182880" y="173699"/>
            <a:ext cx="8778240" cy="6510602"/>
            <a:chOff x="182880" y="173699"/>
            <a:chExt cx="8778240" cy="6510602"/>
          </a:xfrm>
        </p:grpSpPr>
        <p:pic>
          <p:nvPicPr>
            <p:cNvPr id="21" name="Picture 20"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3714E26-7EC0-4FCC-8AD8-71E9EC27DEDB}" type="datetime1">
              <a:rPr smtClean="0"/>
              <a:pPr/>
              <a:t>6/3/2007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
        <p:nvSpPr>
          <p:cNvPr id="26" name="Rectangle 25"/>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15"/>
          <p:cNvGrpSpPr/>
          <p:nvPr/>
        </p:nvGrpSpPr>
        <p:grpSpPr>
          <a:xfrm>
            <a:off x="182880" y="173699"/>
            <a:ext cx="8778240" cy="6510602"/>
            <a:chOff x="182880" y="173699"/>
            <a:chExt cx="8778240" cy="6510602"/>
          </a:xfrm>
        </p:grpSpPr>
        <p:pic>
          <p:nvPicPr>
            <p:cNvPr id="17" name="Picture 16"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9870FB-149D-4255-9221-CF258F891615}" type="datetime1">
              <a:rPr smtClean="0"/>
              <a:pPr/>
              <a:t>6/3/2007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7" name="Picture 6" descr="PaperPanel-Title.jpg"/>
          <p:cNvPicPr>
            <a:picLocks noChangeAspect="1"/>
          </p:cNvPicPr>
          <p:nvPr/>
        </p:nvPicPr>
        <p:blipFill>
          <a:blip r:embed="rId2"/>
          <a:srcRect r="2128"/>
          <a:stretch>
            <a:fillRect/>
          </a:stretch>
        </p:blipFill>
        <p:spPr>
          <a:xfrm>
            <a:off x="486873" y="411480"/>
            <a:ext cx="8170255" cy="6035040"/>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69259" y="6122894"/>
            <a:ext cx="2133600" cy="259317"/>
          </a:xfrm>
        </p:spPr>
        <p:txBody>
          <a:bodyPr/>
          <a:lstStyle/>
          <a:p>
            <a:fld id="{7E6C1EDB-CE87-4BA6-95D9-AD3AE9C734F7}" type="datetime1">
              <a:rPr smtClean="0"/>
              <a:pPr/>
              <a:t>6/3/2007</a:t>
            </a:fld>
            <a:endParaRPr/>
          </a:p>
        </p:txBody>
      </p:sp>
      <p:sp>
        <p:nvSpPr>
          <p:cNvPr id="5" name="Footer Placeholder 4"/>
          <p:cNvSpPr>
            <a:spLocks noGrp="1"/>
          </p:cNvSpPr>
          <p:nvPr>
            <p:ph type="ftr" sz="quarter" idx="11"/>
          </p:nvPr>
        </p:nvSpPr>
        <p:spPr>
          <a:xfrm>
            <a:off x="5638800" y="6124401"/>
            <a:ext cx="2895600" cy="257810"/>
          </a:xfrm>
        </p:spPr>
        <p:txBody>
          <a:bodyPr/>
          <a:lstStyle/>
          <a:p>
            <a:endParaRPr/>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 name="Group 23"/>
          <p:cNvGrpSpPr/>
          <p:nvPr/>
        </p:nvGrpSpPr>
        <p:grpSpPr>
          <a:xfrm>
            <a:off x="182880" y="173699"/>
            <a:ext cx="8778240" cy="6510602"/>
            <a:chOff x="182880" y="173699"/>
            <a:chExt cx="8778240" cy="6510602"/>
          </a:xfrm>
        </p:grpSpPr>
        <p:pic>
          <p:nvPicPr>
            <p:cNvPr id="25" name="Picture 2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7F108C-2518-4D60-9FAF-6346FD9D7826}" type="datetime1">
              <a:rPr smtClean="0"/>
              <a:pPr/>
              <a:t>6/3/2007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13"/>
          <p:cNvGrpSpPr/>
          <p:nvPr/>
        </p:nvGrpSpPr>
        <p:grpSpPr>
          <a:xfrm>
            <a:off x="182880" y="173699"/>
            <a:ext cx="8778240" cy="6510602"/>
            <a:chOff x="182880" y="173699"/>
            <a:chExt cx="8778240" cy="6510602"/>
          </a:xfrm>
        </p:grpSpPr>
        <p:pic>
          <p:nvPicPr>
            <p:cNvPr id="15" name="Picture 14"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9"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9" name="Rectangle 18"/>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DE52B54-BC1D-466E-98B4-B0082340936C}" type="datetime1">
              <a:rPr smtClean="0"/>
              <a:pPr/>
              <a:t>6/3/2007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16"/>
          <p:cNvGrpSpPr/>
          <p:nvPr/>
        </p:nvGrpSpPr>
        <p:grpSpPr>
          <a:xfrm>
            <a:off x="182880" y="173699"/>
            <a:ext cx="8778240" cy="6510602"/>
            <a:chOff x="182880" y="173699"/>
            <a:chExt cx="8778240" cy="6510602"/>
          </a:xfrm>
        </p:grpSpPr>
        <p:pic>
          <p:nvPicPr>
            <p:cNvPr id="18" name="Picture 1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1"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2" name="Rectangle 21"/>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1508C9F-E380-43A3-ADC1-0217F1EB7573}" type="datetime1">
              <a:rPr smtClean="0"/>
              <a:pPr/>
              <a:t>6/3/2007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cxnSp>
        <p:nvCxnSpPr>
          <p:cNvPr id="30" name="Straight Connector 29"/>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Straight Connector 22"/>
          <p:cNvCxnSpPr/>
          <p:nvPr/>
        </p:nvCxnSpPr>
        <p:spPr>
          <a:xfrm rot="16200000" flipH="1">
            <a:off x="2217480" y="4026438"/>
            <a:ext cx="4711326" cy="2286"/>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18"/>
          <p:cNvGrpSpPr/>
          <p:nvPr/>
        </p:nvGrpSpPr>
        <p:grpSpPr>
          <a:xfrm>
            <a:off x="182880" y="173699"/>
            <a:ext cx="8778240" cy="6510602"/>
            <a:chOff x="182880" y="173699"/>
            <a:chExt cx="8778240" cy="6510602"/>
          </a:xfrm>
        </p:grpSpPr>
        <p:pic>
          <p:nvPicPr>
            <p:cNvPr id="20" name="Picture 19"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7"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4" name="Rectangle 23"/>
              <p:cNvSpPr/>
              <p:nvPr/>
            </p:nvSpPr>
            <p:spPr>
              <a:xfrm>
                <a:off x="247157" y="1612392"/>
                <a:ext cx="8622792"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smtClean="0"/>
              <a:pPr/>
              <a:t>6/3/2007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17"/>
          <p:cNvGrpSpPr/>
          <p:nvPr/>
        </p:nvGrpSpPr>
        <p:grpSpPr>
          <a:xfrm>
            <a:off x="182880" y="173699"/>
            <a:ext cx="8778240" cy="6510602"/>
            <a:chOff x="182880" y="173699"/>
            <a:chExt cx="8778240" cy="6510602"/>
          </a:xfrm>
        </p:grpSpPr>
        <p:pic>
          <p:nvPicPr>
            <p:cNvPr id="19" name="Picture 18"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6" name="Group 10"/>
            <p:cNvGrpSpPr/>
            <p:nvPr/>
          </p:nvGrpSpPr>
          <p:grpSpPr>
            <a:xfrm>
              <a:off x="256032" y="237744"/>
              <a:ext cx="8622792" cy="6364224"/>
              <a:chOff x="247157" y="247430"/>
              <a:chExt cx="8622792" cy="6364224"/>
            </a:xfrm>
          </p:grpSpPr>
          <p:sp>
            <p:nvSpPr>
              <p:cNvPr id="21" name="Rectangle 20"/>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2" name="Straight Connector 21"/>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51420578-B892-4967-98F8-D0B4A045ADFD}" type="datetime1">
              <a:rPr smtClean="0"/>
              <a:pPr/>
              <a:t>6/3/2007</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33"/>
          <p:cNvGrpSpPr/>
          <p:nvPr/>
        </p:nvGrpSpPr>
        <p:grpSpPr>
          <a:xfrm>
            <a:off x="182880" y="173699"/>
            <a:ext cx="8778240" cy="6510602"/>
            <a:chOff x="182880" y="173699"/>
            <a:chExt cx="8778240" cy="6510602"/>
          </a:xfrm>
        </p:grpSpPr>
        <p:grpSp>
          <p:nvGrpSpPr>
            <p:cNvPr id="9" name="Group 26"/>
            <p:cNvGrpSpPr/>
            <p:nvPr/>
          </p:nvGrpSpPr>
          <p:grpSpPr>
            <a:xfrm>
              <a:off x="182880" y="173699"/>
              <a:ext cx="8778240" cy="6510602"/>
              <a:chOff x="182880" y="173699"/>
              <a:chExt cx="8778240" cy="6510602"/>
            </a:xfrm>
          </p:grpSpPr>
          <p:pic>
            <p:nvPicPr>
              <p:cNvPr id="28" name="Picture 27" descr="PaperPanel-Base.jpg"/>
              <p:cNvPicPr>
                <a:picLocks noChangeAspect="1"/>
              </p:cNvPicPr>
              <p:nvPr/>
            </p:nvPicPr>
            <p:blipFill>
              <a:blip r:embed="rId2"/>
              <a:stretch>
                <a:fillRect/>
              </a:stretch>
            </p:blipFill>
            <p:spPr>
              <a:xfrm>
                <a:off x="182880" y="173699"/>
                <a:ext cx="8778240" cy="6510602"/>
              </a:xfrm>
              <a:prstGeom prst="rect">
                <a:avLst/>
              </a:prstGeom>
              <a:noFill/>
              <a:ln w="12700">
                <a:noFill/>
              </a:ln>
              <a:effectLst>
                <a:outerShdw blurRad="63500" sx="101000" sy="101000" algn="ctr" rotWithShape="0">
                  <a:prstClr val="black">
                    <a:alpha val="40000"/>
                  </a:prstClr>
                </a:outerShdw>
              </a:effectLst>
              <a:scene3d>
                <a:camera prst="perspectiveFront" fov="4800000"/>
                <a:lightRig rig="threePt" dir="t"/>
              </a:scene3d>
            </p:spPr>
          </p:pic>
          <p:grpSp>
            <p:nvGrpSpPr>
              <p:cNvPr id="10" name="Group 10"/>
              <p:cNvGrpSpPr/>
              <p:nvPr/>
            </p:nvGrpSpPr>
            <p:grpSpPr>
              <a:xfrm>
                <a:off x="256032" y="237744"/>
                <a:ext cx="8622792" cy="6364224"/>
                <a:chOff x="247157" y="247430"/>
                <a:chExt cx="8622792" cy="6364224"/>
              </a:xfrm>
            </p:grpSpPr>
            <p:sp>
              <p:nvSpPr>
                <p:cNvPr id="30" name="Rectangle 29"/>
                <p:cNvSpPr>
                  <a:spLocks/>
                </p:cNvSpPr>
                <p:nvPr/>
              </p:nvSpPr>
              <p:spPr>
                <a:xfrm>
                  <a:off x="247157" y="247430"/>
                  <a:ext cx="8622792" cy="6364224"/>
                </a:xfrm>
                <a:prstGeom prst="rect">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9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CBDCDF1B-54EC-4432-8649-0FE40DD46F86}" type="datetime1">
              <a:rPr smtClean="0"/>
              <a:pPr/>
              <a:t>6/3/2007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7E6C1EDB-CE87-4BA6-95D9-AD3AE9C734F7}" type="datetime1">
              <a:rPr smtClean="0"/>
              <a:pPr/>
              <a:t>6/3/2007</a:t>
            </a:fld>
            <a:endParaRPr/>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8AF02B71-8991-4516-A01E-F1A9ACD28BDC}" type="slidenum">
              <a:rPr smtClean="0"/>
              <a:pPr/>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895475"/>
            <a:ext cx="7342188" cy="1924050"/>
          </a:xfrm>
        </p:spPr>
        <p:txBody>
          <a:bodyPr/>
          <a:lstStyle/>
          <a:p>
            <a:r>
              <a:rPr lang="en-US" sz="4000" dirty="0" smtClean="0"/>
              <a:t>Final Unit Plan: Science</a:t>
            </a:r>
            <a:endParaRPr lang="en-US" sz="4000" dirty="0"/>
          </a:p>
        </p:txBody>
      </p:sp>
      <p:pic>
        <p:nvPicPr>
          <p:cNvPr id="7" name="Picture 6" descr="pond.jpg"/>
          <p:cNvPicPr>
            <a:picLocks noChangeAspect="1"/>
          </p:cNvPicPr>
          <p:nvPr/>
        </p:nvPicPr>
        <p:blipFill>
          <a:blip r:embed="rId2"/>
          <a:stretch>
            <a:fillRect/>
          </a:stretch>
        </p:blipFill>
        <p:spPr>
          <a:xfrm>
            <a:off x="457200" y="4013200"/>
            <a:ext cx="3289300" cy="2463800"/>
          </a:xfrm>
          <a:prstGeom prst="rect">
            <a:avLst/>
          </a:prstGeom>
        </p:spPr>
      </p:pic>
      <p:pic>
        <p:nvPicPr>
          <p:cNvPr id="8" name="Picture 7" descr="stream.jpg"/>
          <p:cNvPicPr>
            <a:picLocks noChangeAspect="1"/>
          </p:cNvPicPr>
          <p:nvPr/>
        </p:nvPicPr>
        <p:blipFill>
          <a:blip r:embed="rId3"/>
          <a:stretch>
            <a:fillRect/>
          </a:stretch>
        </p:blipFill>
        <p:spPr>
          <a:xfrm>
            <a:off x="5397500" y="4013200"/>
            <a:ext cx="3289300" cy="2463800"/>
          </a:xfrm>
          <a:prstGeom prst="rect">
            <a:avLst/>
          </a:prstGeom>
        </p:spPr>
      </p:pic>
      <p:pic>
        <p:nvPicPr>
          <p:cNvPr id="9" name="Picture 8" descr="woodland.jpg"/>
          <p:cNvPicPr>
            <a:picLocks noChangeAspect="1"/>
          </p:cNvPicPr>
          <p:nvPr/>
        </p:nvPicPr>
        <p:blipFill>
          <a:blip r:embed="rId4"/>
          <a:stretch>
            <a:fillRect/>
          </a:stretch>
        </p:blipFill>
        <p:spPr>
          <a:xfrm>
            <a:off x="5397500" y="381000"/>
            <a:ext cx="3289300" cy="2476500"/>
          </a:xfrm>
          <a:prstGeom prst="rect">
            <a:avLst/>
          </a:prstGeom>
        </p:spPr>
      </p:pic>
      <p:pic>
        <p:nvPicPr>
          <p:cNvPr id="10" name="Picture 9" descr="sahara.jpg"/>
          <p:cNvPicPr>
            <a:picLocks noChangeAspect="1"/>
          </p:cNvPicPr>
          <p:nvPr/>
        </p:nvPicPr>
        <p:blipFill>
          <a:blip r:embed="rId5"/>
          <a:stretch>
            <a:fillRect/>
          </a:stretch>
        </p:blipFill>
        <p:spPr>
          <a:xfrm>
            <a:off x="457200" y="381000"/>
            <a:ext cx="3289300" cy="2463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Considerations</a:t>
            </a:r>
            <a:endParaRPr lang="en-US" dirty="0"/>
          </a:p>
        </p:txBody>
      </p:sp>
      <p:sp>
        <p:nvSpPr>
          <p:cNvPr id="3" name="Content Placeholder 2"/>
          <p:cNvSpPr>
            <a:spLocks noGrp="1"/>
          </p:cNvSpPr>
          <p:nvPr>
            <p:ph idx="1"/>
          </p:nvPr>
        </p:nvSpPr>
        <p:spPr/>
        <p:txBody>
          <a:bodyPr/>
          <a:lstStyle/>
          <a:p>
            <a:r>
              <a:rPr lang="en-US" dirty="0" smtClean="0"/>
              <a:t>Some students may be more comfortable using the technologies required for this unit (cameras, computers, Excel).  It would be beneficial to prepare all students for basic execution, but to form the groups based on varying technological abilities. </a:t>
            </a:r>
          </a:p>
          <a:p>
            <a:endParaRPr lang="en-US" dirty="0"/>
          </a:p>
        </p:txBody>
      </p:sp>
      <p:pic>
        <p:nvPicPr>
          <p:cNvPr id="4" name="Picture 3" descr="mac.jpg"/>
          <p:cNvPicPr>
            <a:picLocks noChangeAspect="1"/>
          </p:cNvPicPr>
          <p:nvPr/>
        </p:nvPicPr>
        <p:blipFill>
          <a:blip r:embed="rId2"/>
          <a:stretch>
            <a:fillRect/>
          </a:stretch>
        </p:blipFill>
        <p:spPr>
          <a:xfrm>
            <a:off x="2927350" y="4089400"/>
            <a:ext cx="3289300" cy="24638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Procedure </a:t>
            </a:r>
            <a:endParaRPr lang="en-US" dirty="0"/>
          </a:p>
        </p:txBody>
      </p:sp>
      <p:sp>
        <p:nvSpPr>
          <p:cNvPr id="3" name="Content Placeholder 2"/>
          <p:cNvSpPr>
            <a:spLocks noGrp="1"/>
          </p:cNvSpPr>
          <p:nvPr>
            <p:ph idx="1"/>
          </p:nvPr>
        </p:nvSpPr>
        <p:spPr>
          <a:xfrm>
            <a:off x="4343400" y="2133601"/>
            <a:ext cx="4511675" cy="3931920"/>
          </a:xfrm>
        </p:spPr>
        <p:txBody>
          <a:bodyPr/>
          <a:lstStyle/>
          <a:p>
            <a:r>
              <a:rPr lang="en-US" dirty="0" smtClean="0"/>
              <a:t>Instruction on types of habitats and the common characteristics of these habitats/ecosystems.  Post-instruction students will participate in various activities for practice in understanding the subject content.</a:t>
            </a:r>
          </a:p>
          <a:p>
            <a:r>
              <a:rPr lang="en-US" dirty="0" smtClean="0"/>
              <a:t>Explanation of major project </a:t>
            </a:r>
          </a:p>
          <a:p>
            <a:pPr>
              <a:buNone/>
            </a:pPr>
            <a:endParaRPr lang="en-US" dirty="0"/>
          </a:p>
        </p:txBody>
      </p:sp>
      <p:pic>
        <p:nvPicPr>
          <p:cNvPr id="5" name="Picture 4" descr="field trip.jpg"/>
          <p:cNvPicPr>
            <a:picLocks noChangeAspect="1"/>
          </p:cNvPicPr>
          <p:nvPr/>
        </p:nvPicPr>
        <p:blipFill>
          <a:blip r:embed="rId2"/>
          <a:stretch>
            <a:fillRect/>
          </a:stretch>
        </p:blipFill>
        <p:spPr>
          <a:xfrm>
            <a:off x="304800" y="2667000"/>
            <a:ext cx="3784600" cy="28384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Procedure </a:t>
            </a:r>
            <a:endParaRPr lang="en-US" dirty="0"/>
          </a:p>
        </p:txBody>
      </p:sp>
      <p:sp>
        <p:nvSpPr>
          <p:cNvPr id="3" name="Content Placeholder 2"/>
          <p:cNvSpPr>
            <a:spLocks noGrp="1"/>
          </p:cNvSpPr>
          <p:nvPr>
            <p:ph idx="1"/>
          </p:nvPr>
        </p:nvSpPr>
        <p:spPr>
          <a:xfrm>
            <a:off x="900113" y="2133601"/>
            <a:ext cx="3976688" cy="3931920"/>
          </a:xfrm>
        </p:spPr>
        <p:txBody>
          <a:bodyPr>
            <a:normAutofit fontScale="85000" lnSpcReduction="10000"/>
          </a:bodyPr>
          <a:lstStyle/>
          <a:p>
            <a:r>
              <a:rPr lang="en-US" dirty="0" smtClean="0"/>
              <a:t>Students will visit the habitat area (somewhere near the school, local pond etc).  They will measure out 100sq. ft. of land that they will mark off and call their own habitat for study.</a:t>
            </a:r>
          </a:p>
          <a:p>
            <a:r>
              <a:rPr lang="en-US" dirty="0" smtClean="0"/>
              <a:t>Once all groups have marked off their territory, they will collaborate together (with teacher facilitation) to make a large scale map of the area with the marked off habitat areas.  </a:t>
            </a:r>
          </a:p>
          <a:p>
            <a:endParaRPr lang="en-US" dirty="0"/>
          </a:p>
        </p:txBody>
      </p:sp>
      <p:pic>
        <p:nvPicPr>
          <p:cNvPr id="4" name="Picture 3" descr="sciencegrid.jpg"/>
          <p:cNvPicPr>
            <a:picLocks noChangeAspect="1"/>
          </p:cNvPicPr>
          <p:nvPr/>
        </p:nvPicPr>
        <p:blipFill>
          <a:blip r:embed="rId2"/>
          <a:stretch>
            <a:fillRect/>
          </a:stretch>
        </p:blipFill>
        <p:spPr>
          <a:xfrm>
            <a:off x="5116938" y="2438400"/>
            <a:ext cx="3128537" cy="32067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Procedure </a:t>
            </a:r>
            <a:endParaRPr lang="en-US" dirty="0"/>
          </a:p>
        </p:txBody>
      </p:sp>
      <p:sp>
        <p:nvSpPr>
          <p:cNvPr id="3" name="Content Placeholder 2"/>
          <p:cNvSpPr>
            <a:spLocks noGrp="1"/>
          </p:cNvSpPr>
          <p:nvPr>
            <p:ph idx="1"/>
          </p:nvPr>
        </p:nvSpPr>
        <p:spPr>
          <a:xfrm>
            <a:off x="900113" y="2133601"/>
            <a:ext cx="4129088" cy="3931920"/>
          </a:xfrm>
        </p:spPr>
        <p:txBody>
          <a:bodyPr>
            <a:normAutofit fontScale="85000" lnSpcReduction="10000"/>
          </a:bodyPr>
          <a:lstStyle/>
          <a:p>
            <a:r>
              <a:rPr lang="en-US" dirty="0" smtClean="0"/>
              <a:t>Once this is completed, students will take the video and digital camera to take photographs and films over a period of days/weeks of their habitat (considering the instruction of the components of ecosystems).  </a:t>
            </a:r>
          </a:p>
          <a:p>
            <a:r>
              <a:rPr lang="en-US" dirty="0" smtClean="0"/>
              <a:t>Students will create a video and digital photo album to show their habitat and demonstrate any components or changes in the habitat over the time period. </a:t>
            </a:r>
          </a:p>
          <a:p>
            <a:endParaRPr lang="en-US" dirty="0"/>
          </a:p>
        </p:txBody>
      </p:sp>
      <p:pic>
        <p:nvPicPr>
          <p:cNvPr id="4" name="Picture 3" descr="kids taking photos.jpg"/>
          <p:cNvPicPr>
            <a:picLocks noChangeAspect="1"/>
          </p:cNvPicPr>
          <p:nvPr/>
        </p:nvPicPr>
        <p:blipFill>
          <a:blip r:embed="rId2"/>
          <a:stretch>
            <a:fillRect/>
          </a:stretch>
        </p:blipFill>
        <p:spPr>
          <a:xfrm>
            <a:off x="5485507" y="1584008"/>
            <a:ext cx="3197275" cy="48006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Procedure </a:t>
            </a:r>
            <a:endParaRPr lang="en-US" dirty="0"/>
          </a:p>
        </p:txBody>
      </p:sp>
      <p:sp>
        <p:nvSpPr>
          <p:cNvPr id="3" name="Content Placeholder 2"/>
          <p:cNvSpPr>
            <a:spLocks noGrp="1"/>
          </p:cNvSpPr>
          <p:nvPr>
            <p:ph idx="1"/>
          </p:nvPr>
        </p:nvSpPr>
        <p:spPr>
          <a:xfrm>
            <a:off x="900113" y="1828800"/>
            <a:ext cx="4662488" cy="3931920"/>
          </a:xfrm>
        </p:spPr>
        <p:txBody>
          <a:bodyPr/>
          <a:lstStyle/>
          <a:p>
            <a:r>
              <a:rPr lang="en-US" dirty="0" smtClean="0"/>
              <a:t>Students will make a collage of the important images taken in their habitat and place that collage in the appropriate section of the large scale map.  </a:t>
            </a:r>
          </a:p>
          <a:p>
            <a:endParaRPr lang="en-US" dirty="0"/>
          </a:p>
        </p:txBody>
      </p:sp>
      <p:pic>
        <p:nvPicPr>
          <p:cNvPr id="8" name="Picture 7" descr="fall_foliage_7.jpg"/>
          <p:cNvPicPr>
            <a:picLocks noChangeAspect="1"/>
          </p:cNvPicPr>
          <p:nvPr/>
        </p:nvPicPr>
        <p:blipFill>
          <a:blip r:embed="rId2"/>
          <a:stretch>
            <a:fillRect/>
          </a:stretch>
        </p:blipFill>
        <p:spPr>
          <a:xfrm>
            <a:off x="1524000" y="4191000"/>
            <a:ext cx="3251200" cy="2165350"/>
          </a:xfrm>
          <a:prstGeom prst="rect">
            <a:avLst/>
          </a:prstGeom>
        </p:spPr>
      </p:pic>
      <p:pic>
        <p:nvPicPr>
          <p:cNvPr id="10" name="Picture 9" descr="Nepenths_mirabilis_in_habitat.jpg"/>
          <p:cNvPicPr>
            <a:picLocks noChangeAspect="1"/>
          </p:cNvPicPr>
          <p:nvPr/>
        </p:nvPicPr>
        <p:blipFill>
          <a:blip r:embed="rId3"/>
          <a:stretch>
            <a:fillRect/>
          </a:stretch>
        </p:blipFill>
        <p:spPr>
          <a:xfrm>
            <a:off x="5562601" y="2698750"/>
            <a:ext cx="2743200" cy="36576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Procedure </a:t>
            </a:r>
            <a:endParaRPr lang="en-US" dirty="0"/>
          </a:p>
        </p:txBody>
      </p:sp>
      <p:sp>
        <p:nvSpPr>
          <p:cNvPr id="3" name="Content Placeholder 2"/>
          <p:cNvSpPr>
            <a:spLocks noGrp="1"/>
          </p:cNvSpPr>
          <p:nvPr>
            <p:ph idx="1"/>
          </p:nvPr>
        </p:nvSpPr>
        <p:spPr>
          <a:xfrm>
            <a:off x="899318" y="1584008"/>
            <a:ext cx="7345363" cy="3931920"/>
          </a:xfrm>
        </p:spPr>
        <p:txBody>
          <a:bodyPr/>
          <a:lstStyle/>
          <a:p>
            <a:r>
              <a:rPr lang="en-US" dirty="0" smtClean="0"/>
              <a:t>Students will use excel to input coordinates where they find any animals, plants etc.</a:t>
            </a:r>
          </a:p>
          <a:p>
            <a:r>
              <a:rPr lang="en-US" dirty="0" smtClean="0"/>
              <a:t>Students will present their videos and images to the class so that comparisons can be made between the habitats.</a:t>
            </a:r>
          </a:p>
          <a:p>
            <a:endParaRPr lang="en-US" dirty="0"/>
          </a:p>
        </p:txBody>
      </p:sp>
      <p:pic>
        <p:nvPicPr>
          <p:cNvPr id="4" name="Picture 3" descr="imagesCA316TLR.jpg"/>
          <p:cNvPicPr>
            <a:picLocks noChangeAspect="1"/>
          </p:cNvPicPr>
          <p:nvPr/>
        </p:nvPicPr>
        <p:blipFill>
          <a:blip r:embed="rId2"/>
          <a:stretch>
            <a:fillRect/>
          </a:stretch>
        </p:blipFill>
        <p:spPr>
          <a:xfrm>
            <a:off x="533400" y="4191000"/>
            <a:ext cx="3467100" cy="2336800"/>
          </a:xfrm>
          <a:prstGeom prst="rect">
            <a:avLst/>
          </a:prstGeom>
        </p:spPr>
      </p:pic>
      <p:pic>
        <p:nvPicPr>
          <p:cNvPr id="5" name="Picture 4" descr="habitat_hardwood_swamp_manitoulin.jpg"/>
          <p:cNvPicPr>
            <a:picLocks noChangeAspect="1"/>
          </p:cNvPicPr>
          <p:nvPr/>
        </p:nvPicPr>
        <p:blipFill>
          <a:blip r:embed="rId3"/>
          <a:stretch>
            <a:fillRect/>
          </a:stretch>
        </p:blipFill>
        <p:spPr>
          <a:xfrm>
            <a:off x="4572000" y="4191000"/>
            <a:ext cx="3456692" cy="22987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Habitats/Ecosystems</a:t>
            </a:r>
            <a:endParaRPr lang="en-US" dirty="0"/>
          </a:p>
        </p:txBody>
      </p:sp>
      <p:sp>
        <p:nvSpPr>
          <p:cNvPr id="3" name="Content Placeholder 2"/>
          <p:cNvSpPr>
            <a:spLocks noGrp="1"/>
          </p:cNvSpPr>
          <p:nvPr>
            <p:ph idx="1"/>
          </p:nvPr>
        </p:nvSpPr>
        <p:spPr>
          <a:xfrm>
            <a:off x="900113" y="2133600"/>
            <a:ext cx="5881688" cy="3200400"/>
          </a:xfrm>
        </p:spPr>
        <p:txBody>
          <a:bodyPr>
            <a:normAutofit/>
          </a:bodyPr>
          <a:lstStyle/>
          <a:p>
            <a:endParaRPr lang="en-US" dirty="0" smtClean="0"/>
          </a:p>
          <a:p>
            <a:r>
              <a:rPr lang="en-US" dirty="0" smtClean="0"/>
              <a:t>Subject Area – Science </a:t>
            </a:r>
          </a:p>
          <a:p>
            <a:r>
              <a:rPr lang="en-US" dirty="0" smtClean="0"/>
              <a:t>Grade Level – 10 </a:t>
            </a:r>
          </a:p>
          <a:p>
            <a:r>
              <a:rPr lang="en-US" dirty="0" smtClean="0"/>
              <a:t>Class Size:  27 max</a:t>
            </a:r>
          </a:p>
          <a:p>
            <a:r>
              <a:rPr lang="en-US" dirty="0" smtClean="0"/>
              <a:t>Unit Duration: 4 weeks (approximately)</a:t>
            </a:r>
            <a:endParaRPr lang="en-US" dirty="0"/>
          </a:p>
        </p:txBody>
      </p:sp>
      <p:pic>
        <p:nvPicPr>
          <p:cNvPr id="4" name="Picture 3" descr="green.jpg"/>
          <p:cNvPicPr>
            <a:picLocks noChangeAspect="1"/>
          </p:cNvPicPr>
          <p:nvPr/>
        </p:nvPicPr>
        <p:blipFill>
          <a:blip r:embed="rId2"/>
          <a:stretch>
            <a:fillRect/>
          </a:stretch>
        </p:blipFill>
        <p:spPr>
          <a:xfrm>
            <a:off x="5790883" y="1981200"/>
            <a:ext cx="2454592" cy="245459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Curriculum Outcomes</a:t>
            </a:r>
            <a:endParaRPr lang="en-US" dirty="0"/>
          </a:p>
        </p:txBody>
      </p:sp>
      <p:sp>
        <p:nvSpPr>
          <p:cNvPr id="3" name="Content Placeholder 2"/>
          <p:cNvSpPr>
            <a:spLocks noGrp="1"/>
          </p:cNvSpPr>
          <p:nvPr>
            <p:ph idx="1"/>
          </p:nvPr>
        </p:nvSpPr>
        <p:spPr/>
        <p:txBody>
          <a:bodyPr/>
          <a:lstStyle/>
          <a:p>
            <a:r>
              <a:rPr lang="en-US" dirty="0" smtClean="0"/>
              <a:t>208-2: Identify, delimit, and investigate questions related to a local ecosystem</a:t>
            </a:r>
          </a:p>
          <a:p>
            <a:r>
              <a:rPr lang="en-US" dirty="0" smtClean="0"/>
              <a:t>209-3: Use instruments effectively to investigate components of a local ecosystem.</a:t>
            </a:r>
          </a:p>
          <a:p>
            <a:r>
              <a:rPr lang="en-US" dirty="0" smtClean="0"/>
              <a:t>209-4: Organize and record data collected in an investigation of a local ecosystem.</a:t>
            </a:r>
          </a:p>
          <a:p>
            <a:endParaRPr lang="en-US" dirty="0"/>
          </a:p>
        </p:txBody>
      </p:sp>
      <p:pic>
        <p:nvPicPr>
          <p:cNvPr id="4" name="Picture 3"/>
          <p:cNvPicPr>
            <a:picLocks noChangeAspect="1"/>
          </p:cNvPicPr>
          <p:nvPr/>
        </p:nvPicPr>
        <p:blipFill>
          <a:blip r:embed="rId2"/>
          <a:stretch>
            <a:fillRect/>
          </a:stretch>
        </p:blipFill>
        <p:spPr>
          <a:xfrm>
            <a:off x="609600" y="4913668"/>
            <a:ext cx="7902575" cy="11061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Curriculum Links</a:t>
            </a:r>
            <a:endParaRPr lang="en-US" dirty="0"/>
          </a:p>
        </p:txBody>
      </p:sp>
      <p:sp>
        <p:nvSpPr>
          <p:cNvPr id="3" name="Content Placeholder 2"/>
          <p:cNvSpPr>
            <a:spLocks noGrp="1"/>
          </p:cNvSpPr>
          <p:nvPr>
            <p:ph idx="1"/>
          </p:nvPr>
        </p:nvSpPr>
        <p:spPr>
          <a:xfrm>
            <a:off x="381000" y="1828800"/>
            <a:ext cx="3900488" cy="3931920"/>
          </a:xfrm>
        </p:spPr>
        <p:txBody>
          <a:bodyPr>
            <a:normAutofit fontScale="85000" lnSpcReduction="10000"/>
          </a:bodyPr>
          <a:lstStyle/>
          <a:p>
            <a:pPr>
              <a:buNone/>
            </a:pPr>
            <a:r>
              <a:rPr lang="en-US" b="1" i="1" dirty="0" smtClean="0"/>
              <a:t>Math 9/10</a:t>
            </a:r>
            <a:endParaRPr lang="en-US" dirty="0" smtClean="0"/>
          </a:p>
          <a:p>
            <a:r>
              <a:rPr lang="en-US" dirty="0" smtClean="0"/>
              <a:t>Students will demonstrate and understanding of and apply concepts and skills associated with measurement </a:t>
            </a:r>
          </a:p>
          <a:p>
            <a:pPr>
              <a:buNone/>
            </a:pPr>
            <a:r>
              <a:rPr lang="en-US" b="1" i="1" dirty="0" smtClean="0"/>
              <a:t>Social Studies 9/10</a:t>
            </a:r>
            <a:endParaRPr lang="en-US" dirty="0" smtClean="0"/>
          </a:p>
          <a:p>
            <a:r>
              <a:rPr lang="en-US" dirty="0" smtClean="0"/>
              <a:t>Students present what they have learned in a wide variety of forms (</a:t>
            </a:r>
            <a:r>
              <a:rPr lang="en-US" dirty="0" err="1" smtClean="0"/>
              <a:t>eg</a:t>
            </a:r>
            <a:r>
              <a:rPr lang="en-US" dirty="0" smtClean="0"/>
              <a:t> graphs, maps, text).</a:t>
            </a:r>
          </a:p>
          <a:p>
            <a:endParaRPr lang="en-US" dirty="0"/>
          </a:p>
        </p:txBody>
      </p:sp>
      <p:pic>
        <p:nvPicPr>
          <p:cNvPr id="4" name="Picture 3" descr="Unknown.jpeg"/>
          <p:cNvPicPr>
            <a:picLocks noChangeAspect="1"/>
          </p:cNvPicPr>
          <p:nvPr/>
        </p:nvPicPr>
        <p:blipFill>
          <a:blip r:embed="rId2"/>
          <a:stretch>
            <a:fillRect/>
          </a:stretch>
        </p:blipFill>
        <p:spPr>
          <a:xfrm>
            <a:off x="4571999" y="1600200"/>
            <a:ext cx="3124201" cy="2071481"/>
          </a:xfrm>
          <a:prstGeom prst="rect">
            <a:avLst/>
          </a:prstGeom>
        </p:spPr>
      </p:pic>
      <p:pic>
        <p:nvPicPr>
          <p:cNvPr id="5" name="Picture 4" descr="Unknown-1.jpeg"/>
          <p:cNvPicPr>
            <a:picLocks noChangeAspect="1"/>
          </p:cNvPicPr>
          <p:nvPr/>
        </p:nvPicPr>
        <p:blipFill>
          <a:blip r:embed="rId3"/>
          <a:stretch>
            <a:fillRect/>
          </a:stretch>
        </p:blipFill>
        <p:spPr>
          <a:xfrm>
            <a:off x="4571998" y="3900281"/>
            <a:ext cx="3124201" cy="234013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Curriculum Links</a:t>
            </a:r>
            <a:endParaRPr lang="en-US" dirty="0"/>
          </a:p>
        </p:txBody>
      </p:sp>
      <p:sp>
        <p:nvSpPr>
          <p:cNvPr id="3" name="Content Placeholder 2"/>
          <p:cNvSpPr>
            <a:spLocks noGrp="1"/>
          </p:cNvSpPr>
          <p:nvPr>
            <p:ph idx="1"/>
          </p:nvPr>
        </p:nvSpPr>
        <p:spPr>
          <a:xfrm>
            <a:off x="609600" y="2133601"/>
            <a:ext cx="4357688" cy="3931920"/>
          </a:xfrm>
        </p:spPr>
        <p:txBody>
          <a:bodyPr>
            <a:normAutofit fontScale="92500" lnSpcReduction="20000"/>
          </a:bodyPr>
          <a:lstStyle/>
          <a:p>
            <a:pPr>
              <a:buNone/>
            </a:pPr>
            <a:r>
              <a:rPr lang="en-US" b="1" i="1" dirty="0" smtClean="0"/>
              <a:t>Language Arts 9-12</a:t>
            </a:r>
            <a:endParaRPr lang="en-US" dirty="0" smtClean="0"/>
          </a:p>
          <a:p>
            <a:r>
              <a:rPr lang="en-US" dirty="0" smtClean="0"/>
              <a:t>Students will be expected to communicate information and ideas effectively and clearly, and to respond personally and critically.</a:t>
            </a:r>
          </a:p>
          <a:p>
            <a:pPr>
              <a:buNone/>
            </a:pPr>
            <a:r>
              <a:rPr lang="en-US" b="1" i="1" dirty="0" smtClean="0"/>
              <a:t>Technology 9-12</a:t>
            </a:r>
            <a:endParaRPr lang="en-US" dirty="0" smtClean="0"/>
          </a:p>
          <a:p>
            <a:r>
              <a:rPr lang="en-US" dirty="0" smtClean="0"/>
              <a:t>Communicate ideas and information through appropriate technical means</a:t>
            </a:r>
          </a:p>
          <a:p>
            <a:endParaRPr lang="en-US" dirty="0"/>
          </a:p>
        </p:txBody>
      </p:sp>
      <p:pic>
        <p:nvPicPr>
          <p:cNvPr id="4" name="Picture 3" descr="Unknown-2.jpeg"/>
          <p:cNvPicPr>
            <a:picLocks noChangeAspect="1"/>
          </p:cNvPicPr>
          <p:nvPr/>
        </p:nvPicPr>
        <p:blipFill>
          <a:blip r:embed="rId2"/>
          <a:stretch>
            <a:fillRect/>
          </a:stretch>
        </p:blipFill>
        <p:spPr>
          <a:xfrm>
            <a:off x="4967288" y="1584008"/>
            <a:ext cx="2870083" cy="2149792"/>
          </a:xfrm>
          <a:prstGeom prst="rect">
            <a:avLst/>
          </a:prstGeom>
        </p:spPr>
      </p:pic>
      <p:pic>
        <p:nvPicPr>
          <p:cNvPr id="5" name="Picture 4" descr="images.jpeg"/>
          <p:cNvPicPr>
            <a:picLocks noChangeAspect="1"/>
          </p:cNvPicPr>
          <p:nvPr/>
        </p:nvPicPr>
        <p:blipFill>
          <a:blip r:embed="rId3"/>
          <a:stretch>
            <a:fillRect/>
          </a:stretch>
        </p:blipFill>
        <p:spPr>
          <a:xfrm>
            <a:off x="4854575" y="3733800"/>
            <a:ext cx="3390900" cy="24003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Outcomes</a:t>
            </a:r>
            <a:endParaRPr lang="en-US" dirty="0"/>
          </a:p>
        </p:txBody>
      </p:sp>
      <p:sp>
        <p:nvSpPr>
          <p:cNvPr id="3" name="Content Placeholder 2"/>
          <p:cNvSpPr>
            <a:spLocks noGrp="1"/>
          </p:cNvSpPr>
          <p:nvPr>
            <p:ph idx="1"/>
          </p:nvPr>
        </p:nvSpPr>
        <p:spPr>
          <a:xfrm>
            <a:off x="2286000" y="2133601"/>
            <a:ext cx="6110288" cy="3931920"/>
          </a:xfrm>
        </p:spPr>
        <p:txBody>
          <a:bodyPr/>
          <a:lstStyle/>
          <a:p>
            <a:r>
              <a:rPr lang="en-US" dirty="0" smtClean="0"/>
              <a:t>Students will be able to express information about habitats through the appropriate use of video files and digital images.</a:t>
            </a:r>
          </a:p>
          <a:p>
            <a:pPr>
              <a:buNone/>
            </a:pPr>
            <a:r>
              <a:rPr lang="en-US" dirty="0" smtClean="0"/>
              <a:t> </a:t>
            </a:r>
          </a:p>
          <a:p>
            <a:r>
              <a:rPr lang="en-US" dirty="0" smtClean="0"/>
              <a:t>Students will use Microsoft Excel accurately to input possible coordinates in their habitat.</a:t>
            </a:r>
          </a:p>
          <a:p>
            <a:endParaRPr lang="en-US" dirty="0"/>
          </a:p>
        </p:txBody>
      </p:sp>
      <p:pic>
        <p:nvPicPr>
          <p:cNvPr id="4" name="Picture 3" descr="camera.jpg"/>
          <p:cNvPicPr>
            <a:picLocks noChangeAspect="1"/>
          </p:cNvPicPr>
          <p:nvPr/>
        </p:nvPicPr>
        <p:blipFill>
          <a:blip r:embed="rId2"/>
          <a:stretch>
            <a:fillRect/>
          </a:stretch>
        </p:blipFill>
        <p:spPr>
          <a:xfrm>
            <a:off x="691138" y="2133601"/>
            <a:ext cx="1340862" cy="1358900"/>
          </a:xfrm>
          <a:prstGeom prst="rect">
            <a:avLst/>
          </a:prstGeom>
        </p:spPr>
      </p:pic>
      <p:pic>
        <p:nvPicPr>
          <p:cNvPr id="5" name="Picture 4" descr="excel.jpg"/>
          <p:cNvPicPr>
            <a:picLocks noChangeAspect="1"/>
          </p:cNvPicPr>
          <p:nvPr/>
        </p:nvPicPr>
        <p:blipFill>
          <a:blip r:embed="rId3"/>
          <a:stretch>
            <a:fillRect/>
          </a:stretch>
        </p:blipFill>
        <p:spPr>
          <a:xfrm>
            <a:off x="609600" y="4343400"/>
            <a:ext cx="1422400" cy="1422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981200"/>
            <a:ext cx="6491288" cy="3931920"/>
          </a:xfrm>
        </p:spPr>
        <p:txBody>
          <a:bodyPr>
            <a:normAutofit fontScale="25000" lnSpcReduction="20000"/>
          </a:bodyPr>
          <a:lstStyle/>
          <a:p>
            <a:pPr>
              <a:buNone/>
            </a:pPr>
            <a:r>
              <a:rPr lang="en-US" sz="7200" dirty="0" smtClean="0"/>
              <a:t>Video cameras			Digital cameras </a:t>
            </a:r>
          </a:p>
          <a:p>
            <a:pPr>
              <a:buNone/>
            </a:pPr>
            <a:endParaRPr lang="en-US" sz="7200" dirty="0" smtClean="0"/>
          </a:p>
          <a:p>
            <a:pPr>
              <a:buNone/>
            </a:pPr>
            <a:r>
              <a:rPr lang="en-US" sz="7200" dirty="0" smtClean="0"/>
              <a:t>Video/photo editing software	Map</a:t>
            </a:r>
          </a:p>
          <a:p>
            <a:pPr>
              <a:buNone/>
            </a:pPr>
            <a:endParaRPr lang="en-US" sz="7200" dirty="0" smtClean="0"/>
          </a:p>
          <a:p>
            <a:pPr>
              <a:buNone/>
            </a:pPr>
            <a:r>
              <a:rPr lang="en-US" sz="7200" dirty="0" smtClean="0"/>
              <a:t>Access to computers		Rope</a:t>
            </a:r>
          </a:p>
          <a:p>
            <a:pPr>
              <a:buNone/>
            </a:pPr>
            <a:endParaRPr lang="en-US" sz="7200" dirty="0" smtClean="0"/>
          </a:p>
          <a:p>
            <a:pPr>
              <a:buNone/>
            </a:pPr>
            <a:r>
              <a:rPr lang="en-US" sz="7200" dirty="0" smtClean="0"/>
              <a:t>Microsoft Excel			Measuring tool</a:t>
            </a:r>
          </a:p>
          <a:p>
            <a:pPr>
              <a:buNone/>
            </a:pPr>
            <a:endParaRPr lang="en-US" sz="7200" dirty="0" smtClean="0"/>
          </a:p>
          <a:p>
            <a:pPr>
              <a:buNone/>
            </a:pPr>
            <a:r>
              <a:rPr lang="en-US" sz="7200" dirty="0" smtClean="0"/>
              <a:t>Tent Stakes			Paper/Markers/etc</a:t>
            </a:r>
          </a:p>
          <a:p>
            <a:pPr>
              <a:buNone/>
            </a:pPr>
            <a:endParaRPr lang="en-US" sz="7200" dirty="0" smtClean="0"/>
          </a:p>
          <a:p>
            <a:pPr>
              <a:buNone/>
            </a:pPr>
            <a:endParaRPr/>
          </a:p>
          <a:p>
            <a:pPr>
              <a:buNone/>
            </a:pPr>
            <a:endParaRPr/>
          </a:p>
          <a:p>
            <a:endParaRPr lang="en-US" dirty="0" smtClean="0"/>
          </a:p>
          <a:p>
            <a:endParaRPr lang="en-US" dirty="0"/>
          </a:p>
        </p:txBody>
      </p:sp>
      <p:pic>
        <p:nvPicPr>
          <p:cNvPr id="6" name="Picture 5" descr="images-1.jpeg"/>
          <p:cNvPicPr>
            <a:picLocks noChangeAspect="1"/>
          </p:cNvPicPr>
          <p:nvPr/>
        </p:nvPicPr>
        <p:blipFill>
          <a:blip r:embed="rId2"/>
          <a:stretch>
            <a:fillRect/>
          </a:stretch>
        </p:blipFill>
        <p:spPr>
          <a:xfrm>
            <a:off x="2819400" y="152399"/>
            <a:ext cx="3581400" cy="190500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 Prior Learning (content) 	</a:t>
            </a:r>
            <a:endParaRPr lang="en-US" dirty="0"/>
          </a:p>
        </p:txBody>
      </p:sp>
      <p:sp>
        <p:nvSpPr>
          <p:cNvPr id="3" name="Content Placeholder 2"/>
          <p:cNvSpPr>
            <a:spLocks noGrp="1"/>
          </p:cNvSpPr>
          <p:nvPr>
            <p:ph idx="1"/>
          </p:nvPr>
        </p:nvSpPr>
        <p:spPr/>
        <p:txBody>
          <a:bodyPr/>
          <a:lstStyle/>
          <a:p>
            <a:r>
              <a:rPr lang="en-US" dirty="0" smtClean="0"/>
              <a:t>Students will need to know how to measurements and mark coordinates. </a:t>
            </a:r>
          </a:p>
          <a:p>
            <a:r>
              <a:rPr lang="en-US" dirty="0" smtClean="0"/>
              <a:t>Students will need to draw on their basic understanding of a variety of habitats for discussion.  </a:t>
            </a:r>
          </a:p>
          <a:p>
            <a:endParaRPr lang="en-US" dirty="0"/>
          </a:p>
        </p:txBody>
      </p:sp>
      <p:pic>
        <p:nvPicPr>
          <p:cNvPr id="4" name="Picture 3" descr="prior knoweldge.jpg"/>
          <p:cNvPicPr>
            <a:picLocks noChangeAspect="1"/>
          </p:cNvPicPr>
          <p:nvPr/>
        </p:nvPicPr>
        <p:blipFill>
          <a:blip r:embed="rId2"/>
          <a:stretch>
            <a:fillRect/>
          </a:stretch>
        </p:blipFill>
        <p:spPr>
          <a:xfrm>
            <a:off x="3048000" y="4038600"/>
            <a:ext cx="2438400" cy="24511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Student Prior Learning (technical)</a:t>
            </a:r>
            <a:endParaRPr lang="en-US" dirty="0"/>
          </a:p>
        </p:txBody>
      </p:sp>
      <p:sp>
        <p:nvSpPr>
          <p:cNvPr id="3" name="Content Placeholder 2"/>
          <p:cNvSpPr>
            <a:spLocks noGrp="1"/>
          </p:cNvSpPr>
          <p:nvPr>
            <p:ph idx="1"/>
          </p:nvPr>
        </p:nvSpPr>
        <p:spPr/>
        <p:txBody>
          <a:bodyPr/>
          <a:lstStyle/>
          <a:p>
            <a:r>
              <a:rPr lang="en-US" dirty="0" smtClean="0"/>
              <a:t>Students need to have a working understanding of using video and digital cameras in order to collect images and video files pertaining to their habitat.  They should also be able to do basic file editing and merge the files into a presentation.  Finally, they should be able to use Excel to input data.</a:t>
            </a:r>
          </a:p>
          <a:p>
            <a:endParaRPr lang="en-US" dirty="0"/>
          </a:p>
        </p:txBody>
      </p:sp>
      <p:pic>
        <p:nvPicPr>
          <p:cNvPr id="4" name="Picture 3" descr="tech.jpg"/>
          <p:cNvPicPr>
            <a:picLocks noChangeAspect="1"/>
          </p:cNvPicPr>
          <p:nvPr/>
        </p:nvPicPr>
        <p:blipFill>
          <a:blip r:embed="rId2"/>
          <a:stretch>
            <a:fillRect/>
          </a:stretch>
        </p:blipFill>
        <p:spPr>
          <a:xfrm>
            <a:off x="1905000" y="4495800"/>
            <a:ext cx="4953000" cy="179746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Capital">
      <a:dk1>
        <a:srgbClr val="FFFFFF"/>
      </a:dk1>
      <a:lt1>
        <a:srgbClr val="000000"/>
      </a:lt1>
      <a:dk2>
        <a:srgbClr val="7C8F97"/>
      </a:dk2>
      <a:lt2>
        <a:srgbClr val="D1D0C8"/>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majorFont>
      <a:minorFont>
        <a:latin typeface="Calisto MT"/>
        <a:ea typeface=""/>
        <a:cs typeface=""/>
        <a:font script="Jpan" typeface="ＭＳ 明朝"/>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68</TotalTime>
  <Words>557</Words>
  <Application>Microsoft Macintosh PowerPoint</Application>
  <PresentationFormat>On-screen Show (4:3)</PresentationFormat>
  <Paragraphs>58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Capital</vt:lpstr>
      <vt:lpstr>Final Unit Plan: Science</vt:lpstr>
      <vt:lpstr>Habitats/Ecosystems</vt:lpstr>
      <vt:lpstr>Curriculum Outcomes</vt:lpstr>
      <vt:lpstr>Cross Curriculum Links</vt:lpstr>
      <vt:lpstr>Cross Curriculum Links</vt:lpstr>
      <vt:lpstr>Technology Outcomes</vt:lpstr>
      <vt:lpstr>Slide 7</vt:lpstr>
      <vt:lpstr>Student Prior Learning (content)  </vt:lpstr>
      <vt:lpstr>Student Prior Learning (technical)</vt:lpstr>
      <vt:lpstr>Special Considerations</vt:lpstr>
      <vt:lpstr>Unit Procedure </vt:lpstr>
      <vt:lpstr>Unit Procedure </vt:lpstr>
      <vt:lpstr>Unit Procedure </vt:lpstr>
      <vt:lpstr>Unit Procedure </vt:lpstr>
      <vt:lpstr>Unit Procedure </vt:lpstr>
    </vt:vector>
  </TitlesOfParts>
  <Company>Teacher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Bonnie  Collins</dc:creator>
  <cp:lastModifiedBy>Mike</cp:lastModifiedBy>
  <cp:revision>17</cp:revision>
  <dcterms:created xsi:type="dcterms:W3CDTF">2012-07-16T14:29:47Z</dcterms:created>
  <dcterms:modified xsi:type="dcterms:W3CDTF">2012-07-23T22:47:33Z</dcterms:modified>
</cp:coreProperties>
</file>